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9753600" cx="130048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7.xml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Shape 45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0955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09550" lvl="1" marL="685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09550" lvl="2" marL="10287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09550" lvl="3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09550" lvl="4" marL="1714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5" y="3336675"/>
            <a:ext cx="12809251" cy="641691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0" y="0"/>
            <a:ext cx="13004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3636"/>
              </a:lnSpc>
              <a:spcBef>
                <a:spcPts val="0"/>
              </a:spcBef>
              <a:buNone/>
            </a:pPr>
            <a:r>
              <a:rPr lang="en-US" sz="1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</a:t>
            </a:r>
          </a:p>
          <a:p>
            <a:pPr lvl="0" rtl="0" algn="ctr">
              <a:lnSpc>
                <a:spcPct val="103636"/>
              </a:lnSpc>
              <a:spcBef>
                <a:spcPts val="0"/>
              </a:spcBef>
              <a:buNone/>
            </a:pPr>
            <a:r>
              <a:rPr lang="en-US" sz="1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63" y="4551563"/>
            <a:ext cx="10949675" cy="6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36079" l="8964" r="14017" t="27331"/>
          <a:stretch/>
        </p:blipFill>
        <p:spPr>
          <a:xfrm>
            <a:off x="0" y="3139281"/>
            <a:ext cx="13004798" cy="347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ов’язане зображення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63" y="2776475"/>
            <a:ext cx="11632875" cy="40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36" name="Shape 136"/>
          <p:cNvSpPr txBox="1"/>
          <p:nvPr>
            <p:ph idx="4294967295" type="body"/>
          </p:nvPr>
        </p:nvSpPr>
        <p:spPr>
          <a:xfrm>
            <a:off x="952500" y="1587500"/>
            <a:ext cx="11099800" cy="881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decoder (generator)</a:t>
            </a: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570" y="3619020"/>
            <a:ext cx="11297823" cy="447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43" name="Shape 143"/>
          <p:cNvSpPr txBox="1"/>
          <p:nvPr>
            <p:ph idx="4294967295" type="body"/>
          </p:nvPr>
        </p:nvSpPr>
        <p:spPr>
          <a:xfrm>
            <a:off x="952500" y="1587500"/>
            <a:ext cx="11099800" cy="868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adversarial models: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397" y="2263427"/>
            <a:ext cx="10617363" cy="597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757" y="3080224"/>
            <a:ext cx="10071286" cy="43551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descr="dcgan-loss.png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75" y="3405800"/>
            <a:ext cx="11309851" cy="37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875" y="1359275"/>
            <a:ext cx="7035050" cy="70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952500" y="1587500"/>
            <a:ext cx="11099800" cy="851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Generated bedrooms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893684"/>
            <a:ext cx="11099800" cy="559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981049" y="8737599"/>
            <a:ext cx="9874302" cy="45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“Unsupervised Representation Learning with Deep Convolutional Generative Adversarial Networks” https://arxiv.org/abs/1511.06434v2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descr="figure2-wasserstein.jp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63" y="2037350"/>
            <a:ext cx="11419876" cy="72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4294967295" type="ctrTitle"/>
          </p:nvPr>
        </p:nvSpPr>
        <p:spPr>
          <a:xfrm>
            <a:off x="1270000" y="22860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1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</a:t>
            </a:r>
          </a:p>
          <a:p>
            <a:pPr indent="0" lvl="0" marL="0" marR="0" rtl="0" algn="ctr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1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visu</a:t>
            </a:r>
            <a:r>
              <a:rPr b="0" i="0" lang="en-US" sz="1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US" sz="1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 models</a:t>
            </a:r>
          </a:p>
        </p:txBody>
      </p:sp>
      <p:sp>
        <p:nvSpPr>
          <p:cNvPr id="66" name="Shape 66"/>
          <p:cNvSpPr txBox="1"/>
          <p:nvPr>
            <p:ph idx="4294967295" type="subTitle"/>
          </p:nvPr>
        </p:nvSpPr>
        <p:spPr>
          <a:xfrm>
            <a:off x="1270000" y="5969000"/>
            <a:ext cx="104649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“What I cannot create, I do not understand.”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Richard Feynman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952500" y="1587500"/>
            <a:ext cx="110998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GAN improvements: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371" y="2886696"/>
            <a:ext cx="6711999" cy="607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3189" y="1662331"/>
            <a:ext cx="8578422" cy="75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400" y="1526083"/>
            <a:ext cx="4064000" cy="73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200" name="Shape 200"/>
          <p:cNvSpPr txBox="1"/>
          <p:nvPr>
            <p:ph idx="4294967295" type="body"/>
          </p:nvPr>
        </p:nvSpPr>
        <p:spPr>
          <a:xfrm>
            <a:off x="952500" y="1587500"/>
            <a:ext cx="1109980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Laplacian Pyramid of Generative Models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1650" y="3824337"/>
            <a:ext cx="6921500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207" name="Shape 207"/>
          <p:cNvSpPr txBox="1"/>
          <p:nvPr>
            <p:ph idx="4294967295" type="body"/>
          </p:nvPr>
        </p:nvSpPr>
        <p:spPr>
          <a:xfrm>
            <a:off x="952500" y="1587500"/>
            <a:ext cx="11099800" cy="860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Recurrent GAN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962" y="3769203"/>
            <a:ext cx="11244876" cy="395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214" name="Shape 214"/>
          <p:cNvSpPr txBox="1"/>
          <p:nvPr>
            <p:ph idx="4294967295" type="body"/>
          </p:nvPr>
        </p:nvSpPr>
        <p:spPr>
          <a:xfrm>
            <a:off x="952500" y="1587500"/>
            <a:ext cx="11099800" cy="87089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Generation progress: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4100" y="3678783"/>
            <a:ext cx="8356600" cy="42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221" name="Shape 221"/>
          <p:cNvSpPr txBox="1"/>
          <p:nvPr>
            <p:ph idx="4294967295" type="body"/>
          </p:nvPr>
        </p:nvSpPr>
        <p:spPr>
          <a:xfrm>
            <a:off x="952500" y="1587500"/>
            <a:ext cx="1109980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Image Generation with PixelCNN Decoders: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737" y="4648200"/>
            <a:ext cx="5461001" cy="2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50" y="1522599"/>
            <a:ext cx="10559700" cy="79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467176"/>
            <a:ext cx="11760600" cy="53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descr="structure_cnn.png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25" y="3804200"/>
            <a:ext cx="12700001" cy="3089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72" name="Shape 72"/>
          <p:cNvSpPr txBox="1"/>
          <p:nvPr>
            <p:ph idx="4294967295" type="body"/>
          </p:nvPr>
        </p:nvSpPr>
        <p:spPr>
          <a:xfrm>
            <a:off x="977900" y="3365500"/>
            <a:ext cx="5422603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 of generative models</a:t>
            </a:r>
          </a:p>
          <a:p>
            <a:pPr indent="0" lvl="0" marL="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Modeling complex high dimentional data in respect of examples distribution</a:t>
            </a:r>
          </a:p>
        </p:txBody>
      </p:sp>
      <p:sp>
        <p:nvSpPr>
          <p:cNvPr id="73" name="Shape 73"/>
          <p:cNvSpPr/>
          <p:nvPr/>
        </p:nvSpPr>
        <p:spPr>
          <a:xfrm>
            <a:off x="7100540" y="3365500"/>
            <a:ext cx="5422603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 of generative visual models</a:t>
            </a:r>
          </a:p>
          <a:p>
            <a:pPr indent="0" lvl="0" marL="0" marR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Generating real-life looking images with low-level and high level visual patterns distribution based on examples pattern distribution (learning visual manifold of data)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descr="68747470733a2f2f71696974612d696d6167652d73746f72652e73332e616d617a6f6e6177732e636f6d2f302f36343333342f66383136396338352d366337632d316431322d333433612d3230383635633638396239322e706e67.png"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425" y="1522700"/>
            <a:ext cx="8450325" cy="74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" y="2481663"/>
            <a:ext cx="13001625" cy="4790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3924300"/>
            <a:ext cx="11012000" cy="34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258575"/>
            <a:ext cx="11619675" cy="64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25" y="1154800"/>
            <a:ext cx="11465058" cy="85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00" y="3812250"/>
            <a:ext cx="10960600" cy="36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187200" y="392200"/>
            <a:ext cx="26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GAN Training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2305400" y="2874925"/>
            <a:ext cx="10451100" cy="5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Max Pooling =&gt; Strided Convolution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ReLu =&gt; LeakyReLu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BatchNormalization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Large batch size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-US" sz="3000"/>
              <a:t>Adam or RMSProp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5187200" y="392200"/>
            <a:ext cx="263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GAN Training</a:t>
            </a:r>
          </a:p>
        </p:txBody>
      </p:sp>
      <p:pic>
        <p:nvPicPr>
          <p:cNvPr descr="cc4968fe16ae4888b56649423c3870f5.jpg"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853200"/>
            <a:ext cx="12852399" cy="444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79" name="Shape 79"/>
          <p:cNvSpPr txBox="1"/>
          <p:nvPr>
            <p:ph idx="4294967295" type="body"/>
          </p:nvPr>
        </p:nvSpPr>
        <p:spPr>
          <a:xfrm>
            <a:off x="952500" y="1587500"/>
            <a:ext cx="1109980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non-generative visual models work?</a:t>
            </a:r>
          </a:p>
        </p:txBody>
      </p:sp>
      <p:sp>
        <p:nvSpPr>
          <p:cNvPr id="80" name="Shape 80"/>
          <p:cNvSpPr/>
          <p:nvPr/>
        </p:nvSpPr>
        <p:spPr>
          <a:xfrm>
            <a:off x="952500" y="3200400"/>
            <a:ext cx="1109980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neural networks: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supervized training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682" y="4800120"/>
            <a:ext cx="10759436" cy="444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952500" y="1587500"/>
            <a:ext cx="11099800" cy="16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Сonvolutional autoencoder: unsupervized training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104" y="4262225"/>
            <a:ext cx="10380592" cy="450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4294967295" type="title"/>
          </p:nvPr>
        </p:nvSpPr>
        <p:spPr>
          <a:xfrm>
            <a:off x="952500" y="444500"/>
            <a:ext cx="1109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pic>
        <p:nvPicPr>
          <p:cNvPr descr="1-N0Fn78suTjMwOa4zwY0yRg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88" y="2704175"/>
            <a:ext cx="11547625" cy="4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952500" y="1587500"/>
            <a:ext cx="11099800" cy="840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Variational autoencoder: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091" y="3007552"/>
            <a:ext cx="8284618" cy="640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07" name="Shape 107"/>
          <p:cNvSpPr txBox="1"/>
          <p:nvPr>
            <p:ph idx="4294967295" type="body"/>
          </p:nvPr>
        </p:nvSpPr>
        <p:spPr>
          <a:xfrm>
            <a:off x="952500" y="1587500"/>
            <a:ext cx="11099800" cy="870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Learnerd latent festures space: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513" y="3298546"/>
            <a:ext cx="10801774" cy="511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title"/>
          </p:nvPr>
        </p:nvSpPr>
        <p:spPr>
          <a:xfrm>
            <a:off x="952500" y="444500"/>
            <a:ext cx="11099800" cy="107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ct val="25000"/>
              <a:buFont typeface="Proxima Nova"/>
              <a:buNone/>
            </a:pPr>
            <a:r>
              <a:rPr b="1" i="0" lang="en-US" sz="2200" u="none" cap="none" strike="noStrike">
                <a:solidFill>
                  <a:srgbClr val="DCDEE0"/>
                </a:solidFill>
                <a:latin typeface="Proxima Nova"/>
                <a:ea typeface="Proxima Nova"/>
                <a:cs typeface="Proxima Nova"/>
                <a:sym typeface="Proxima Nova"/>
              </a:rPr>
              <a:t>G E N E R A T I V E   V I S U A L   M O D E L S</a:t>
            </a:r>
          </a:p>
        </p:txBody>
      </p:sp>
      <p:sp>
        <p:nvSpPr>
          <p:cNvPr id="114" name="Shape 114"/>
          <p:cNvSpPr txBox="1"/>
          <p:nvPr>
            <p:ph idx="4294967295" type="body"/>
          </p:nvPr>
        </p:nvSpPr>
        <p:spPr>
          <a:xfrm>
            <a:off x="952500" y="1587500"/>
            <a:ext cx="11099800" cy="889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Human face manifold learned by VAE: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4700" y="2919090"/>
            <a:ext cx="5975400" cy="59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